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8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3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712672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B, Chris H, Jon, Nick -&gt; “Our project is Mighty Cracker”</a:t>
            </a:r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49339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B</a:t>
            </a:r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64310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B</a:t>
            </a:r>
          </a:p>
        </p:txBody>
      </p:sp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41085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B</a:t>
            </a:r>
          </a:p>
        </p:txBody>
      </p:sp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6297690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SzPct val="25000"/>
              <a:buFont typeface="Noto Symbol"/>
              <a:buNone/>
            </a:pPr>
            <a:r>
              <a:rPr lang="en-US" sz="1100" dirty="0"/>
              <a:t>Ni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SzPct val="25000"/>
              <a:buFont typeface="Noto Symbol"/>
              <a:buNone/>
            </a:pPr>
            <a:r>
              <a:rPr lang="en-US" sz="1100" dirty="0" smtClean="0"/>
              <a:t>305e7c50cedd60d99df20ff5e3b0030e122d3bc2d175bd98560e42f73649155b</a:t>
            </a:r>
            <a:endParaRPr lang="en-US" sz="1100" dirty="0"/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56971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Jon</a:t>
            </a:r>
          </a:p>
        </p:txBody>
      </p:sp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97696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Jon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♥♥♥</a:t>
            </a:r>
          </a:p>
        </p:txBody>
      </p:sp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423916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H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Pickling: In passing an object between functions, it is often necessary to change the type of an object. </a:t>
            </a:r>
          </a:p>
        </p:txBody>
      </p:sp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136469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Chris H</a:t>
            </a:r>
          </a:p>
        </p:txBody>
      </p:sp>
    </p:spTree>
    <p:extLst>
      <p:ext uri="{BB962C8B-B14F-4D97-AF65-F5344CB8AC3E}">
        <p14:creationId xmlns:p14="http://schemas.microsoft.com/office/powerpoint/2010/main" val="33789113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Jon</a:t>
            </a:r>
          </a:p>
        </p:txBody>
      </p:sp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358667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Jon</a:t>
            </a:r>
          </a:p>
        </p:txBody>
      </p:sp>
    </p:spTree>
    <p:extLst>
      <p:ext uri="{BB962C8B-B14F-4D97-AF65-F5344CB8AC3E}">
        <p14:creationId xmlns:p14="http://schemas.microsoft.com/office/powerpoint/2010/main" val="3787419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Nick</a:t>
            </a:r>
          </a:p>
        </p:txBody>
      </p:sp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92130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Chris B</a:t>
            </a:r>
          </a:p>
        </p:txBody>
      </p:sp>
    </p:spTree>
    <p:extLst>
      <p:ext uri="{BB962C8B-B14F-4D97-AF65-F5344CB8AC3E}">
        <p14:creationId xmlns:p14="http://schemas.microsoft.com/office/powerpoint/2010/main" val="13918853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Font typeface="Arial"/>
              <a:buNone/>
            </a:pPr>
            <a:endParaRPr sz="1100" b="0" i="0" u="none" strike="noStrike" cap="none" baseline="0"/>
          </a:p>
        </p:txBody>
      </p:sp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826737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B</a:t>
            </a:r>
          </a:p>
        </p:txBody>
      </p:sp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02497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Nick</a:t>
            </a:r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076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Nick</a:t>
            </a:r>
          </a:p>
        </p:txBody>
      </p:sp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34717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H</a:t>
            </a:r>
          </a:p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Hash is Popcorn</a:t>
            </a:r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58001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Chris H</a:t>
            </a:r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80276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Jon</a:t>
            </a:r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1872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r>
              <a:rPr lang="en-US" sz="1100"/>
              <a:t>Jon</a:t>
            </a:r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68239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Jon</a:t>
            </a:r>
          </a:p>
        </p:txBody>
      </p:sp>
    </p:spTree>
    <p:extLst>
      <p:ext uri="{BB962C8B-B14F-4D97-AF65-F5344CB8AC3E}">
        <p14:creationId xmlns:p14="http://schemas.microsoft.com/office/powerpoint/2010/main" val="189319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-75" y="5293517"/>
            <a:ext cx="9135003" cy="1443037"/>
          </a:xfrm>
          <a:custGeom>
            <a:avLst/>
            <a:gdLst/>
            <a:ahLst/>
            <a:cxnLst/>
            <a:rect l="0" t="0" r="0" b="0"/>
            <a:pathLst>
              <a:path w="9089556" h="1443038" extrusionOk="0">
                <a:moveTo>
                  <a:pt x="57" y="7145"/>
                </a:moveTo>
                <a:lnTo>
                  <a:pt x="9089556" y="0"/>
                </a:lnTo>
                <a:cubicBezTo>
                  <a:pt x="9087979" y="82550"/>
                  <a:pt x="9088768" y="172243"/>
                  <a:pt x="9087191" y="254793"/>
                </a:cubicBezTo>
                <a:lnTo>
                  <a:pt x="6260746" y="1443038"/>
                </a:lnTo>
                <a:lnTo>
                  <a:pt x="0" y="366713"/>
                </a:lnTo>
                <a:lnTo>
                  <a:pt x="57" y="71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4000">
                <a:srgbClr val="B6E774"/>
              </a:gs>
              <a:gs pos="83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3" name="Shape 13"/>
          <p:cNvSpPr/>
          <p:nvPr/>
        </p:nvSpPr>
        <p:spPr>
          <a:xfrm>
            <a:off x="-75" y="5293517"/>
            <a:ext cx="9135003" cy="1443037"/>
          </a:xfrm>
          <a:custGeom>
            <a:avLst/>
            <a:gdLst/>
            <a:ahLst/>
            <a:cxnLst/>
            <a:rect l="0" t="0" r="0" b="0"/>
            <a:pathLst>
              <a:path w="9089556" h="1443038" extrusionOk="0">
                <a:moveTo>
                  <a:pt x="57" y="7145"/>
                </a:moveTo>
                <a:lnTo>
                  <a:pt x="9089556" y="0"/>
                </a:lnTo>
                <a:cubicBezTo>
                  <a:pt x="9087979" y="82550"/>
                  <a:pt x="9088768" y="172243"/>
                  <a:pt x="9087191" y="254793"/>
                </a:cubicBezTo>
                <a:lnTo>
                  <a:pt x="6260746" y="1443038"/>
                </a:lnTo>
                <a:lnTo>
                  <a:pt x="0" y="366713"/>
                </a:lnTo>
                <a:lnTo>
                  <a:pt x="57" y="7145"/>
                </a:lnTo>
                <a:close/>
              </a:path>
            </a:pathLst>
          </a:custGeom>
          <a:gradFill>
            <a:gsLst>
              <a:gs pos="0">
                <a:srgbClr val="86CE24">
                  <a:alpha val="0"/>
                </a:srgbClr>
              </a:gs>
              <a:gs pos="41000">
                <a:srgbClr val="86CE24">
                  <a:alpha val="0"/>
                </a:srgbClr>
              </a:gs>
              <a:gs pos="57000">
                <a:srgbClr val="CEEFA2"/>
              </a:gs>
              <a:gs pos="100000">
                <a:srgbClr val="86CE24">
                  <a:alpha val="0"/>
                </a:srgbClr>
              </a:gs>
            </a:gsLst>
            <a:lin ang="60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0" y="5545932"/>
            <a:ext cx="9140654" cy="1314448"/>
          </a:xfrm>
          <a:custGeom>
            <a:avLst/>
            <a:gdLst/>
            <a:ahLst/>
            <a:cxnLst/>
            <a:rect l="0" t="0" r="0" b="0"/>
            <a:pathLst>
              <a:path w="9117860" h="1314449" extrusionOk="0">
                <a:moveTo>
                  <a:pt x="0" y="130968"/>
                </a:moveTo>
                <a:lnTo>
                  <a:pt x="6305550" y="1197768"/>
                </a:lnTo>
                <a:lnTo>
                  <a:pt x="9113111" y="0"/>
                </a:lnTo>
                <a:lnTo>
                  <a:pt x="9117860" y="1314449"/>
                </a:lnTo>
                <a:lnTo>
                  <a:pt x="0" y="1312068"/>
                </a:lnTo>
                <a:lnTo>
                  <a:pt x="0" y="130968"/>
                </a:lnTo>
                <a:close/>
              </a:path>
            </a:pathLst>
          </a:custGeom>
          <a:gradFill>
            <a:gsLst>
              <a:gs pos="0">
                <a:srgbClr val="FDE89E"/>
              </a:gs>
              <a:gs pos="50000">
                <a:schemeClr val="accent3"/>
              </a:gs>
              <a:gs pos="100000">
                <a:srgbClr val="FCDD6E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1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4572000" y="1676400"/>
            <a:ext cx="3886200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bin"/>
              <a:buNone/>
              <a:defRPr/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4572000" y="3203574"/>
            <a:ext cx="3886200" cy="182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1pPr>
            <a:lvl2pPr marL="4572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2pPr>
            <a:lvl3pPr marL="9144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3pPr>
            <a:lvl4pPr marL="13716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4pPr>
            <a:lvl5pPr marL="18288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5pPr>
            <a:lvl6pPr marL="22860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6pPr>
            <a:lvl7pPr marL="27432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7pPr>
            <a:lvl8pPr marL="32004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8pPr>
            <a:lvl9pPr marL="3657600" marR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/>
          <p:nvPr/>
        </p:nvSpPr>
        <p:spPr>
          <a:xfrm>
            <a:off x="0" y="5262464"/>
            <a:ext cx="9144000" cy="74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128" y="5502669"/>
            <a:ext cx="9144065" cy="1271149"/>
          </a:xfrm>
          <a:custGeom>
            <a:avLst/>
            <a:gdLst/>
            <a:ahLst/>
            <a:cxnLst/>
            <a:rect l="0" t="0" r="0" b="0"/>
            <a:pathLst>
              <a:path w="9144066" h="1271150" extrusionOk="0">
                <a:moveTo>
                  <a:pt x="2252" y="121494"/>
                </a:moveTo>
                <a:lnTo>
                  <a:pt x="6307948" y="1194321"/>
                </a:lnTo>
                <a:lnTo>
                  <a:pt x="9144066" y="0"/>
                </a:lnTo>
                <a:cubicBezTo>
                  <a:pt x="9143272" y="26405"/>
                  <a:pt x="9142477" y="52809"/>
                  <a:pt x="9141683" y="79214"/>
                </a:cubicBezTo>
                <a:lnTo>
                  <a:pt x="6315286" y="1271150"/>
                </a:lnTo>
                <a:lnTo>
                  <a:pt x="65" y="200706"/>
                </a:lnTo>
                <a:cubicBezTo>
                  <a:pt x="0" y="172714"/>
                  <a:pt x="2317" y="149486"/>
                  <a:pt x="2252" y="12149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rgbClr val="CEEFA2"/>
              </a:gs>
              <a:gs pos="66000">
                <a:schemeClr val="accent1"/>
              </a:gs>
              <a:gs pos="100000">
                <a:schemeClr val="accent1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8000">
                <a:schemeClr val="accent3"/>
              </a:gs>
              <a:gs pos="40000">
                <a:srgbClr val="FDE89E"/>
              </a:gs>
              <a:gs pos="48000">
                <a:schemeClr val="accent3"/>
              </a:gs>
              <a:gs pos="100000">
                <a:schemeClr val="accent3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 rot="5400000">
            <a:off x="2308949" y="-22949"/>
            <a:ext cx="4526100" cy="777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rgbClr val="CEEFA2"/>
              </a:gs>
              <a:gs pos="66000">
                <a:schemeClr val="accent1"/>
              </a:gs>
              <a:gs pos="100000">
                <a:schemeClr val="accent1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8000">
                <a:schemeClr val="accent3"/>
              </a:gs>
              <a:gs pos="40000">
                <a:srgbClr val="FDE89E"/>
              </a:gs>
              <a:gs pos="48000">
                <a:schemeClr val="accent3"/>
              </a:gs>
              <a:gs pos="100000">
                <a:schemeClr val="accent3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 rot="5400000">
            <a:off x="4732349" y="2171687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 rot="5400000">
            <a:off x="541348" y="190487"/>
            <a:ext cx="5851500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rgbClr val="CEEFA2"/>
              </a:gs>
              <a:gs pos="66000">
                <a:schemeClr val="accent1"/>
              </a:gs>
              <a:gs pos="100000">
                <a:schemeClr val="accent1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8000">
                <a:schemeClr val="accent3"/>
              </a:gs>
              <a:gs pos="40000">
                <a:srgbClr val="FDE89E"/>
              </a:gs>
              <a:gs pos="48000">
                <a:schemeClr val="accent3"/>
              </a:gs>
              <a:gs pos="100000">
                <a:schemeClr val="accent3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Clr>
                <a:schemeClr val="lt1"/>
              </a:buClr>
              <a:buFont typeface="Cabin"/>
              <a:buNone/>
              <a:defRPr sz="3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rtl="0">
              <a:lnSpc>
                <a:spcPct val="20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Cabin"/>
              <a:defRPr sz="2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742950" indent="-120650" rtl="0">
              <a:spcBef>
                <a:spcPts val="700"/>
              </a:spcBef>
              <a:buClr>
                <a:srgbClr val="86CE24"/>
              </a:buClr>
              <a:buFont typeface="Noto Symbol"/>
              <a:buChar char=""/>
              <a:defRPr sz="2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27" name="Shape 27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5545932"/>
            <a:ext cx="9140654" cy="1314448"/>
          </a:xfrm>
          <a:custGeom>
            <a:avLst/>
            <a:gdLst/>
            <a:ahLst/>
            <a:cxnLst/>
            <a:rect l="0" t="0" r="0" b="0"/>
            <a:pathLst>
              <a:path w="9117860" h="1314449" extrusionOk="0">
                <a:moveTo>
                  <a:pt x="0" y="130968"/>
                </a:moveTo>
                <a:lnTo>
                  <a:pt x="6305550" y="1197768"/>
                </a:lnTo>
                <a:lnTo>
                  <a:pt x="9113111" y="0"/>
                </a:lnTo>
                <a:lnTo>
                  <a:pt x="9117860" y="1314449"/>
                </a:lnTo>
                <a:lnTo>
                  <a:pt x="0" y="1312068"/>
                </a:lnTo>
                <a:lnTo>
                  <a:pt x="0" y="130968"/>
                </a:lnTo>
                <a:close/>
              </a:path>
            </a:pathLst>
          </a:custGeom>
          <a:gradFill>
            <a:gsLst>
              <a:gs pos="0">
                <a:srgbClr val="CEEFA2"/>
              </a:gs>
              <a:gs pos="50000">
                <a:schemeClr val="accent1"/>
              </a:gs>
              <a:gs pos="100000">
                <a:srgbClr val="B6E774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-75" y="5293517"/>
            <a:ext cx="9135003" cy="1443037"/>
          </a:xfrm>
          <a:custGeom>
            <a:avLst/>
            <a:gdLst/>
            <a:ahLst/>
            <a:cxnLst/>
            <a:rect l="0" t="0" r="0" b="0"/>
            <a:pathLst>
              <a:path w="9089556" h="1443038" extrusionOk="0">
                <a:moveTo>
                  <a:pt x="57" y="7145"/>
                </a:moveTo>
                <a:lnTo>
                  <a:pt x="9089556" y="0"/>
                </a:lnTo>
                <a:cubicBezTo>
                  <a:pt x="9087979" y="82550"/>
                  <a:pt x="9088768" y="172243"/>
                  <a:pt x="9087191" y="254793"/>
                </a:cubicBezTo>
                <a:lnTo>
                  <a:pt x="6260746" y="1443038"/>
                </a:lnTo>
                <a:lnTo>
                  <a:pt x="0" y="366713"/>
                </a:lnTo>
                <a:lnTo>
                  <a:pt x="57" y="7145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14000">
                <a:srgbClr val="333333"/>
              </a:gs>
              <a:gs pos="83000">
                <a:srgbClr val="000000"/>
              </a:gs>
              <a:gs pos="100000">
                <a:srgbClr val="000000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-75" y="5293517"/>
            <a:ext cx="9135003" cy="1443037"/>
          </a:xfrm>
          <a:custGeom>
            <a:avLst/>
            <a:gdLst/>
            <a:ahLst/>
            <a:cxnLst/>
            <a:rect l="0" t="0" r="0" b="0"/>
            <a:pathLst>
              <a:path w="9089556" h="1443038" extrusionOk="0">
                <a:moveTo>
                  <a:pt x="57" y="7145"/>
                </a:moveTo>
                <a:lnTo>
                  <a:pt x="9089556" y="0"/>
                </a:lnTo>
                <a:cubicBezTo>
                  <a:pt x="9087979" y="82550"/>
                  <a:pt x="9088768" y="172243"/>
                  <a:pt x="9087191" y="254793"/>
                </a:cubicBezTo>
                <a:lnTo>
                  <a:pt x="6260746" y="1443038"/>
                </a:lnTo>
                <a:lnTo>
                  <a:pt x="0" y="366713"/>
                </a:lnTo>
                <a:lnTo>
                  <a:pt x="57" y="7145"/>
                </a:ln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41000">
                <a:srgbClr val="000000">
                  <a:alpha val="0"/>
                </a:srgbClr>
              </a:gs>
              <a:gs pos="57000">
                <a:srgbClr val="4D4D4D"/>
              </a:gs>
              <a:gs pos="10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2312" y="3633787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2312" y="2133600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chemeClr val="lt2"/>
              </a:buClr>
              <a:buFont typeface="Cabin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>
            <a:off x="0" y="5262464"/>
            <a:ext cx="9144000" cy="74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39" name="Shape 39"/>
          <p:cNvSpPr/>
          <p:nvPr/>
        </p:nvSpPr>
        <p:spPr>
          <a:xfrm>
            <a:off x="128" y="5502669"/>
            <a:ext cx="9144065" cy="1271149"/>
          </a:xfrm>
          <a:custGeom>
            <a:avLst/>
            <a:gdLst/>
            <a:ahLst/>
            <a:cxnLst/>
            <a:rect l="0" t="0" r="0" b="0"/>
            <a:pathLst>
              <a:path w="9144066" h="1271150" extrusionOk="0">
                <a:moveTo>
                  <a:pt x="2252" y="121494"/>
                </a:moveTo>
                <a:lnTo>
                  <a:pt x="6307948" y="1194321"/>
                </a:lnTo>
                <a:lnTo>
                  <a:pt x="9144066" y="0"/>
                </a:lnTo>
                <a:cubicBezTo>
                  <a:pt x="9143272" y="26405"/>
                  <a:pt x="9142477" y="52809"/>
                  <a:pt x="9141683" y="79214"/>
                </a:cubicBezTo>
                <a:lnTo>
                  <a:pt x="6315286" y="1271150"/>
                </a:lnTo>
                <a:lnTo>
                  <a:pt x="65" y="200706"/>
                </a:lnTo>
                <a:cubicBezTo>
                  <a:pt x="0" y="172714"/>
                  <a:pt x="2317" y="149486"/>
                  <a:pt x="2252" y="12149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8000">
                <a:schemeClr val="accent3"/>
              </a:gs>
              <a:gs pos="40000">
                <a:srgbClr val="FDE89E"/>
              </a:gs>
              <a:gs pos="48000">
                <a:schemeClr val="accent3"/>
              </a:gs>
              <a:gs pos="100000">
                <a:schemeClr val="accent3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rgbClr val="CEEFA2"/>
              </a:gs>
              <a:gs pos="66000">
                <a:schemeClr val="accent1"/>
              </a:gs>
              <a:gs pos="100000">
                <a:schemeClr val="accent1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1536191"/>
            <a:ext cx="3657600" cy="387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4800600" y="1536191"/>
            <a:ext cx="3657600" cy="387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40000">
                <a:srgbClr val="CEEFA2"/>
              </a:gs>
              <a:gs pos="48000">
                <a:schemeClr val="accent1"/>
              </a:gs>
              <a:gs pos="100000">
                <a:schemeClr val="accent1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2000">
                <a:srgbClr val="FDE89E"/>
              </a:gs>
              <a:gs pos="66000">
                <a:schemeClr val="accent3"/>
              </a:gs>
              <a:gs pos="100000">
                <a:schemeClr val="accent3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1535112"/>
            <a:ext cx="36576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chemeClr val="lt2"/>
              </a:buClr>
              <a:buFont typeface="Cabin"/>
              <a:buNone/>
              <a:defRPr/>
            </a:lvl1pPr>
            <a:lvl2pPr marL="457200" indent="0" rtl="0">
              <a:spcBef>
                <a:spcPts val="0"/>
              </a:spcBef>
              <a:buFont typeface="Cabin"/>
              <a:buNone/>
              <a:defRPr/>
            </a:lvl2pPr>
            <a:lvl3pPr marL="914400" indent="0" rtl="0">
              <a:spcBef>
                <a:spcPts val="0"/>
              </a:spcBef>
              <a:buFont typeface="Cabin"/>
              <a:buNone/>
              <a:defRPr/>
            </a:lvl3pPr>
            <a:lvl4pPr marL="1371600" indent="0" rtl="0">
              <a:spcBef>
                <a:spcPts val="0"/>
              </a:spcBef>
              <a:buFont typeface="Cabin"/>
              <a:buNone/>
              <a:defRPr/>
            </a:lvl4pPr>
            <a:lvl5pPr marL="1828800" indent="0" rtl="0">
              <a:spcBef>
                <a:spcPts val="0"/>
              </a:spcBef>
              <a:buFont typeface="Cabin"/>
              <a:buNone/>
              <a:defRPr/>
            </a:lvl5pPr>
            <a:lvl6pPr marL="2286000" indent="0" rtl="0">
              <a:spcBef>
                <a:spcPts val="0"/>
              </a:spcBef>
              <a:buFont typeface="Cabin"/>
              <a:buNone/>
              <a:defRPr/>
            </a:lvl6pPr>
            <a:lvl7pPr marL="2743200" indent="0" rtl="0">
              <a:spcBef>
                <a:spcPts val="0"/>
              </a:spcBef>
              <a:buFont typeface="Cabin"/>
              <a:buNone/>
              <a:defRPr/>
            </a:lvl7pPr>
            <a:lvl8pPr marL="3200400" indent="0" rtl="0">
              <a:spcBef>
                <a:spcPts val="0"/>
              </a:spcBef>
              <a:buFont typeface="Cabin"/>
              <a:buNone/>
              <a:defRPr/>
            </a:lvl8pPr>
            <a:lvl9pPr marL="3657600" indent="0" rtl="0">
              <a:spcBef>
                <a:spcPts val="0"/>
              </a:spcBef>
              <a:buFont typeface="Cabin"/>
              <a:buNone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4800600" y="1535112"/>
            <a:ext cx="36576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chemeClr val="lt2"/>
              </a:buClr>
              <a:buFont typeface="Cabin"/>
              <a:buNone/>
              <a:defRPr/>
            </a:lvl1pPr>
            <a:lvl2pPr marL="457200" indent="0" rtl="0">
              <a:spcBef>
                <a:spcPts val="0"/>
              </a:spcBef>
              <a:buFont typeface="Cabin"/>
              <a:buNone/>
              <a:defRPr/>
            </a:lvl2pPr>
            <a:lvl3pPr marL="914400" indent="0" rtl="0">
              <a:spcBef>
                <a:spcPts val="0"/>
              </a:spcBef>
              <a:buFont typeface="Cabin"/>
              <a:buNone/>
              <a:defRPr/>
            </a:lvl3pPr>
            <a:lvl4pPr marL="1371600" indent="0" rtl="0">
              <a:spcBef>
                <a:spcPts val="0"/>
              </a:spcBef>
              <a:buFont typeface="Cabin"/>
              <a:buNone/>
              <a:defRPr/>
            </a:lvl4pPr>
            <a:lvl5pPr marL="1828800" indent="0" rtl="0">
              <a:spcBef>
                <a:spcPts val="0"/>
              </a:spcBef>
              <a:buFont typeface="Cabin"/>
              <a:buNone/>
              <a:defRPr/>
            </a:lvl5pPr>
            <a:lvl6pPr marL="2286000" indent="0" rtl="0">
              <a:spcBef>
                <a:spcPts val="0"/>
              </a:spcBef>
              <a:buFont typeface="Cabin"/>
              <a:buNone/>
              <a:defRPr/>
            </a:lvl6pPr>
            <a:lvl7pPr marL="2743200" indent="0" rtl="0">
              <a:spcBef>
                <a:spcPts val="0"/>
              </a:spcBef>
              <a:buFont typeface="Cabin"/>
              <a:buNone/>
              <a:defRPr/>
            </a:lvl7pPr>
            <a:lvl8pPr marL="3200400" indent="0" rtl="0">
              <a:spcBef>
                <a:spcPts val="0"/>
              </a:spcBef>
              <a:buFont typeface="Cabin"/>
              <a:buNone/>
              <a:defRPr/>
            </a:lvl8pPr>
            <a:lvl9pPr marL="3657600" indent="0" rtl="0">
              <a:spcBef>
                <a:spcPts val="0"/>
              </a:spcBef>
              <a:buFont typeface="Cabin"/>
              <a:buNone/>
              <a:defRPr/>
            </a:lvl9pPr>
          </a:lstStyle>
          <a:p>
            <a:endParaRPr/>
          </a:p>
        </p:txBody>
      </p:sp>
      <p:sp>
        <p:nvSpPr>
          <p:cNvPr id="60" name="Shape 60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65" name="Shape 65"/>
          <p:cNvSpPr txBox="1">
            <a:spLocks noGrp="1"/>
          </p:cNvSpPr>
          <p:nvPr>
            <p:ph type="body" idx="3"/>
          </p:nvPr>
        </p:nvSpPr>
        <p:spPr>
          <a:xfrm>
            <a:off x="685800" y="2209800"/>
            <a:ext cx="3657600" cy="320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4"/>
          </p:nvPr>
        </p:nvSpPr>
        <p:spPr>
          <a:xfrm>
            <a:off x="4800600" y="2209800"/>
            <a:ext cx="3657600" cy="320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0" y="5010151"/>
            <a:ext cx="7434366" cy="1571624"/>
          </a:xfrm>
          <a:custGeom>
            <a:avLst/>
            <a:gdLst/>
            <a:ahLst/>
            <a:cxnLst/>
            <a:rect l="0" t="0" r="0" b="0"/>
            <a:pathLst>
              <a:path w="7415827" h="1571625" extrusionOk="0">
                <a:moveTo>
                  <a:pt x="0" y="0"/>
                </a:moveTo>
                <a:lnTo>
                  <a:pt x="7415827" y="866775"/>
                </a:lnTo>
                <a:lnTo>
                  <a:pt x="0" y="157162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24000">
                <a:srgbClr val="333333"/>
              </a:gs>
              <a:gs pos="90000">
                <a:srgbClr val="000000"/>
              </a:gs>
              <a:gs pos="100000">
                <a:srgbClr val="000000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0" y="5731667"/>
            <a:ext cx="9150981" cy="1127169"/>
          </a:xfrm>
          <a:custGeom>
            <a:avLst/>
            <a:gdLst/>
            <a:ahLst/>
            <a:cxnLst/>
            <a:rect l="0" t="0" r="0" b="0"/>
            <a:pathLst>
              <a:path w="9128161" h="1068407" extrusionOk="0">
                <a:moveTo>
                  <a:pt x="20" y="818007"/>
                </a:moveTo>
                <a:lnTo>
                  <a:pt x="9124990" y="0"/>
                </a:lnTo>
                <a:cubicBezTo>
                  <a:pt x="9124198" y="354630"/>
                  <a:pt x="9128161" y="713777"/>
                  <a:pt x="9127369" y="1068407"/>
                </a:cubicBezTo>
                <a:lnTo>
                  <a:pt x="0" y="1065657"/>
                </a:lnTo>
                <a:cubicBezTo>
                  <a:pt x="7" y="983107"/>
                  <a:pt x="13" y="900557"/>
                  <a:pt x="20" y="81800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9000">
                <a:schemeClr val="accent1"/>
              </a:gs>
              <a:gs pos="50000">
                <a:srgbClr val="CEEFA2"/>
              </a:gs>
              <a:gs pos="58000">
                <a:schemeClr val="accent1"/>
              </a:gs>
              <a:gs pos="100000">
                <a:schemeClr val="accent1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lt1"/>
              </a:buClr>
              <a:buFont typeface="Cabin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/>
          <p:nvPr/>
        </p:nvSpPr>
        <p:spPr>
          <a:xfrm>
            <a:off x="0" y="4973410"/>
            <a:ext cx="7674866" cy="928298"/>
          </a:xfrm>
          <a:custGeom>
            <a:avLst/>
            <a:gdLst/>
            <a:ahLst/>
            <a:cxnLst/>
            <a:rect l="0" t="0" r="0" b="0"/>
            <a:pathLst>
              <a:path w="7674867" h="928299" extrusionOk="0">
                <a:moveTo>
                  <a:pt x="194" y="0"/>
                </a:moveTo>
                <a:cubicBezTo>
                  <a:pt x="129" y="24947"/>
                  <a:pt x="65" y="49893"/>
                  <a:pt x="0" y="74840"/>
                </a:cubicBezTo>
                <a:lnTo>
                  <a:pt x="7298289" y="928299"/>
                </a:lnTo>
                <a:lnTo>
                  <a:pt x="7674867" y="897731"/>
                </a:lnTo>
                <a:lnTo>
                  <a:pt x="1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-2380" y="5696242"/>
            <a:ext cx="9155714" cy="930293"/>
          </a:xfrm>
          <a:custGeom>
            <a:avLst/>
            <a:gdLst/>
            <a:ahLst/>
            <a:cxnLst/>
            <a:rect l="0" t="0" r="0" b="0"/>
            <a:pathLst>
              <a:path w="9155715" h="930294" extrusionOk="0">
                <a:moveTo>
                  <a:pt x="9155715" y="0"/>
                </a:moveTo>
                <a:lnTo>
                  <a:pt x="0" y="855842"/>
                </a:lnTo>
                <a:cubicBezTo>
                  <a:pt x="795" y="884628"/>
                  <a:pt x="1589" y="901508"/>
                  <a:pt x="2384" y="930294"/>
                </a:cubicBezTo>
                <a:lnTo>
                  <a:pt x="9155715" y="74452"/>
                </a:lnTo>
                <a:lnTo>
                  <a:pt x="915571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5731667"/>
            <a:ext cx="9150981" cy="1127169"/>
          </a:xfrm>
          <a:custGeom>
            <a:avLst/>
            <a:gdLst/>
            <a:ahLst/>
            <a:cxnLst/>
            <a:rect l="0" t="0" r="0" b="0"/>
            <a:pathLst>
              <a:path w="9128161" h="1068407" extrusionOk="0">
                <a:moveTo>
                  <a:pt x="20" y="818007"/>
                </a:moveTo>
                <a:lnTo>
                  <a:pt x="9124990" y="0"/>
                </a:lnTo>
                <a:cubicBezTo>
                  <a:pt x="9124198" y="354630"/>
                  <a:pt x="9128161" y="713777"/>
                  <a:pt x="9127369" y="1068407"/>
                </a:cubicBezTo>
                <a:lnTo>
                  <a:pt x="0" y="1065657"/>
                </a:lnTo>
                <a:cubicBezTo>
                  <a:pt x="7" y="983107"/>
                  <a:pt x="13" y="900557"/>
                  <a:pt x="20" y="818007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39000">
                <a:schemeClr val="accent3"/>
              </a:gs>
              <a:gs pos="50000">
                <a:srgbClr val="FDE89E"/>
              </a:gs>
              <a:gs pos="58000">
                <a:schemeClr val="accent3"/>
              </a:gs>
              <a:gs pos="100000">
                <a:schemeClr val="accent3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78" name="Shape 78"/>
          <p:cNvSpPr/>
          <p:nvPr/>
        </p:nvSpPr>
        <p:spPr>
          <a:xfrm>
            <a:off x="0" y="5381626"/>
            <a:ext cx="3288417" cy="1207293"/>
          </a:xfrm>
          <a:custGeom>
            <a:avLst/>
            <a:gdLst/>
            <a:ahLst/>
            <a:cxnLst/>
            <a:rect l="0" t="0" r="0" b="0"/>
            <a:pathLst>
              <a:path w="7227290" h="1207294" extrusionOk="0">
                <a:moveTo>
                  <a:pt x="0" y="0"/>
                </a:moveTo>
                <a:lnTo>
                  <a:pt x="7227290" y="885825"/>
                </a:lnTo>
                <a:lnTo>
                  <a:pt x="0" y="12072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24000">
                <a:srgbClr val="333333"/>
              </a:gs>
              <a:gs pos="90000">
                <a:srgbClr val="000000"/>
              </a:gs>
              <a:gs pos="100000">
                <a:srgbClr val="000000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-2380" y="5696242"/>
            <a:ext cx="9155714" cy="930293"/>
          </a:xfrm>
          <a:custGeom>
            <a:avLst/>
            <a:gdLst/>
            <a:ahLst/>
            <a:cxnLst/>
            <a:rect l="0" t="0" r="0" b="0"/>
            <a:pathLst>
              <a:path w="9155715" h="930294" extrusionOk="0">
                <a:moveTo>
                  <a:pt x="9155715" y="0"/>
                </a:moveTo>
                <a:lnTo>
                  <a:pt x="0" y="855842"/>
                </a:lnTo>
                <a:cubicBezTo>
                  <a:pt x="795" y="884628"/>
                  <a:pt x="1589" y="901508"/>
                  <a:pt x="2384" y="930294"/>
                </a:cubicBezTo>
                <a:lnTo>
                  <a:pt x="9155715" y="74452"/>
                </a:lnTo>
                <a:lnTo>
                  <a:pt x="915571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-196" y="5347019"/>
            <a:ext cx="3426230" cy="944724"/>
          </a:xfrm>
          <a:custGeom>
            <a:avLst/>
            <a:gdLst/>
            <a:ahLst/>
            <a:cxnLst/>
            <a:rect l="0" t="0" r="0" b="0"/>
            <a:pathLst>
              <a:path w="3426231" h="944725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3204530" y="944725"/>
                </a:lnTo>
                <a:lnTo>
                  <a:pt x="3426231" y="923877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0" y="5010151"/>
            <a:ext cx="7434366" cy="1571624"/>
          </a:xfrm>
          <a:custGeom>
            <a:avLst/>
            <a:gdLst/>
            <a:ahLst/>
            <a:cxnLst/>
            <a:rect l="0" t="0" r="0" b="0"/>
            <a:pathLst>
              <a:path w="7415827" h="1571625" extrusionOk="0">
                <a:moveTo>
                  <a:pt x="0" y="0"/>
                </a:moveTo>
                <a:lnTo>
                  <a:pt x="7415827" y="866775"/>
                </a:lnTo>
                <a:lnTo>
                  <a:pt x="0" y="157162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0000"/>
              </a:gs>
              <a:gs pos="24000">
                <a:srgbClr val="333333"/>
              </a:gs>
              <a:gs pos="90000">
                <a:srgbClr val="000000"/>
              </a:gs>
              <a:gs pos="100000">
                <a:srgbClr val="000000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0" y="5731667"/>
            <a:ext cx="9150981" cy="1127169"/>
          </a:xfrm>
          <a:custGeom>
            <a:avLst/>
            <a:gdLst/>
            <a:ahLst/>
            <a:cxnLst/>
            <a:rect l="0" t="0" r="0" b="0"/>
            <a:pathLst>
              <a:path w="9128161" h="1068407" extrusionOk="0">
                <a:moveTo>
                  <a:pt x="20" y="818007"/>
                </a:moveTo>
                <a:lnTo>
                  <a:pt x="9124990" y="0"/>
                </a:lnTo>
                <a:cubicBezTo>
                  <a:pt x="9124198" y="354630"/>
                  <a:pt x="9128161" y="713777"/>
                  <a:pt x="9127369" y="1068407"/>
                </a:cubicBezTo>
                <a:lnTo>
                  <a:pt x="0" y="1065657"/>
                </a:lnTo>
                <a:cubicBezTo>
                  <a:pt x="7" y="983107"/>
                  <a:pt x="13" y="900557"/>
                  <a:pt x="20" y="81800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9000">
                <a:schemeClr val="accent1"/>
              </a:gs>
              <a:gs pos="50000">
                <a:srgbClr val="CEEFA2"/>
              </a:gs>
              <a:gs pos="58000">
                <a:schemeClr val="accent1"/>
              </a:gs>
              <a:gs pos="100000">
                <a:schemeClr val="accent1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676656" y="609600"/>
            <a:ext cx="3383399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8" name="Shape 88"/>
          <p:cNvSpPr/>
          <p:nvPr/>
        </p:nvSpPr>
        <p:spPr>
          <a:xfrm>
            <a:off x="0" y="4973410"/>
            <a:ext cx="7674866" cy="928298"/>
          </a:xfrm>
          <a:custGeom>
            <a:avLst/>
            <a:gdLst/>
            <a:ahLst/>
            <a:cxnLst/>
            <a:rect l="0" t="0" r="0" b="0"/>
            <a:pathLst>
              <a:path w="7674867" h="928299" extrusionOk="0">
                <a:moveTo>
                  <a:pt x="194" y="0"/>
                </a:moveTo>
                <a:cubicBezTo>
                  <a:pt x="129" y="24947"/>
                  <a:pt x="65" y="49893"/>
                  <a:pt x="0" y="74840"/>
                </a:cubicBezTo>
                <a:lnTo>
                  <a:pt x="7298289" y="928299"/>
                </a:lnTo>
                <a:lnTo>
                  <a:pt x="7674867" y="897731"/>
                </a:lnTo>
                <a:lnTo>
                  <a:pt x="1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-2380" y="5696242"/>
            <a:ext cx="9155714" cy="930293"/>
          </a:xfrm>
          <a:custGeom>
            <a:avLst/>
            <a:gdLst/>
            <a:ahLst/>
            <a:cxnLst/>
            <a:rect l="0" t="0" r="0" b="0"/>
            <a:pathLst>
              <a:path w="9155715" h="930294" extrusionOk="0">
                <a:moveTo>
                  <a:pt x="9155715" y="0"/>
                </a:moveTo>
                <a:lnTo>
                  <a:pt x="0" y="855842"/>
                </a:lnTo>
                <a:cubicBezTo>
                  <a:pt x="795" y="884628"/>
                  <a:pt x="1589" y="901508"/>
                  <a:pt x="2384" y="930294"/>
                </a:cubicBezTo>
                <a:lnTo>
                  <a:pt x="9155715" y="74452"/>
                </a:lnTo>
                <a:lnTo>
                  <a:pt x="915571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572000" y="609600"/>
            <a:ext cx="3886200" cy="4190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889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1pPr>
            <a:lvl2pPr marL="742950" indent="-12065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2pPr>
            <a:lvl3pPr marL="1143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3pPr>
            <a:lvl4pPr marL="1600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4pPr>
            <a:lvl5pPr marL="20574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5pPr>
            <a:lvl6pPr marL="25146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6pPr>
            <a:lvl7pPr marL="29718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7pPr>
            <a:lvl8pPr marL="34290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8pPr>
            <a:lvl9pPr marL="3886200" indent="-127000" algn="l" rtl="0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676274" y="1527048"/>
            <a:ext cx="3383399" cy="329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/>
            </a:lvl1pPr>
            <a:lvl2pPr rtl="0">
              <a:spcBef>
                <a:spcPts val="0"/>
              </a:spcBef>
              <a:buFont typeface="Cabin"/>
              <a:buNone/>
              <a:defRPr/>
            </a:lvl2pPr>
            <a:lvl3pPr rtl="0">
              <a:spcBef>
                <a:spcPts val="0"/>
              </a:spcBef>
              <a:buFont typeface="Cabin"/>
              <a:buNone/>
              <a:defRPr/>
            </a:lvl3pPr>
            <a:lvl4pPr rtl="0">
              <a:spcBef>
                <a:spcPts val="0"/>
              </a:spcBef>
              <a:buFont typeface="Cabin"/>
              <a:buNone/>
              <a:defRPr/>
            </a:lvl4pPr>
            <a:lvl5pPr rtl="0">
              <a:spcBef>
                <a:spcPts val="0"/>
              </a:spcBef>
              <a:buFont typeface="Cabin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1807389" y="6148042"/>
            <a:ext cx="7342042" cy="712524"/>
          </a:xfrm>
          <a:custGeom>
            <a:avLst/>
            <a:gdLst/>
            <a:ahLst/>
            <a:cxnLst/>
            <a:rect l="0" t="0" r="0" b="0"/>
            <a:pathLst>
              <a:path w="7323733" h="675379" extrusionOk="0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40000">
                <a:srgbClr val="CEEFA2"/>
              </a:gs>
              <a:gs pos="48000">
                <a:schemeClr val="accent1"/>
              </a:gs>
              <a:gs pos="100000">
                <a:schemeClr val="accent1"/>
              </a:gs>
            </a:gsLst>
            <a:lin ang="159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0" y="5457825"/>
            <a:ext cx="7234467" cy="1400174"/>
          </a:xfrm>
          <a:custGeom>
            <a:avLst/>
            <a:gdLst/>
            <a:ahLst/>
            <a:cxnLst/>
            <a:rect l="0" t="0" r="0" b="0"/>
            <a:pathLst>
              <a:path w="7216426" h="1400175" extrusionOk="0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2000">
                <a:srgbClr val="FDE89E"/>
              </a:gs>
              <a:gs pos="66000">
                <a:schemeClr val="accent3"/>
              </a:gs>
              <a:gs pos="100000">
                <a:schemeClr val="accent3"/>
              </a:gs>
            </a:gsLst>
            <a:lin ang="16619999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98" name="Shape 98"/>
          <p:cNvSpPr>
            <a:spLocks noGrp="1"/>
          </p:cNvSpPr>
          <p:nvPr>
            <p:ph type="pic" idx="2"/>
          </p:nvPr>
        </p:nvSpPr>
        <p:spPr>
          <a:xfrm>
            <a:off x="4572000" y="609600"/>
            <a:ext cx="3886200" cy="4190999"/>
          </a:xfrm>
          <a:prstGeom prst="rect">
            <a:avLst/>
          </a:prstGeom>
          <a:noFill/>
          <a:ln w="79375" cap="flat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9" name="Shape 99"/>
          <p:cNvSpPr/>
          <p:nvPr/>
        </p:nvSpPr>
        <p:spPr>
          <a:xfrm>
            <a:off x="-196" y="5412337"/>
            <a:ext cx="7605567" cy="927909"/>
          </a:xfrm>
          <a:custGeom>
            <a:avLst/>
            <a:gdLst/>
            <a:ahLst/>
            <a:cxnLst/>
            <a:rect l="0" t="0" r="0" b="0"/>
            <a:pathLst>
              <a:path w="7605568" h="927910" extrusionOk="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1680725" y="6116507"/>
            <a:ext cx="7465655" cy="741492"/>
          </a:xfrm>
          <a:custGeom>
            <a:avLst/>
            <a:gdLst/>
            <a:ahLst/>
            <a:cxnLst/>
            <a:rect l="0" t="0" r="0" b="0"/>
            <a:pathLst>
              <a:path w="7465656" h="741493" extrusionOk="0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676656" y="609600"/>
            <a:ext cx="3383399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76656" y="1524000"/>
            <a:ext cx="3381299" cy="329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/>
            </a:lvl1pPr>
            <a:lvl2pPr rtl="0">
              <a:spcBef>
                <a:spcPts val="0"/>
              </a:spcBef>
              <a:buFont typeface="Cabin"/>
              <a:buNone/>
              <a:defRPr/>
            </a:lvl2pPr>
            <a:lvl3pPr rtl="0">
              <a:spcBef>
                <a:spcPts val="0"/>
              </a:spcBef>
              <a:buFont typeface="Cabin"/>
              <a:buNone/>
              <a:defRPr/>
            </a:lvl3pPr>
            <a:lvl4pPr rtl="0">
              <a:spcBef>
                <a:spcPts val="0"/>
              </a:spcBef>
              <a:buFont typeface="Cabin"/>
              <a:buNone/>
              <a:defRPr/>
            </a:lvl4pPr>
            <a:lvl5pPr rtl="0">
              <a:spcBef>
                <a:spcPts val="0"/>
              </a:spcBef>
              <a:buFont typeface="Cabin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9494"/>
            </a:gs>
            <a:gs pos="100000">
              <a:srgbClr val="4B4B4B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bin"/>
              <a:buNone/>
              <a:defRPr/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88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1pPr>
            <a:lvl2pPr marL="742950" marR="0" indent="-1206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2pPr>
            <a:lvl3pPr marL="11430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3pPr>
            <a:lvl4pPr marL="16002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4pPr>
            <a:lvl5pPr marL="20574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5pPr>
            <a:lvl6pPr marL="25146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6pPr>
            <a:lvl7pPr marL="29718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7pPr>
            <a:lvl8pPr marL="34290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8pPr>
            <a:lvl9pPr marL="3886200" marR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"/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400800" y="6416675"/>
            <a:ext cx="19811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228600" y="6416675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458200" y="6416675"/>
            <a:ext cx="457200" cy="365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 baseline="0">
                <a:solidFill>
                  <a:srgbClr val="4D4D4D"/>
                </a:solidFill>
                <a:latin typeface="Cabin"/>
                <a:ea typeface="Cabin"/>
                <a:cs typeface="Cabin"/>
                <a:sym typeface="Cabin"/>
                <a:rtl val="0"/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4D4D4D"/>
              </a:buClr>
              <a:buSzPct val="25000"/>
              <a:buFont typeface="Cabin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ctrTitle"/>
          </p:nvPr>
        </p:nvSpPr>
        <p:spPr>
          <a:xfrm>
            <a:off x="4572000" y="1676400"/>
            <a:ext cx="3886200" cy="1524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MIGHTY CRACKER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subTitle" idx="1"/>
          </p:nvPr>
        </p:nvSpPr>
        <p:spPr>
          <a:xfrm>
            <a:off x="4572000" y="3203574"/>
            <a:ext cx="3886200" cy="18255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ymbol"/>
              <a:buNone/>
            </a:pPr>
            <a: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  <a:t>Chris Bugg</a:t>
            </a:r>
            <a:b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</a:br>
            <a: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  <a:t>Chris Hamm</a:t>
            </a:r>
            <a:b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</a:br>
            <a: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  <a:t>Jon Wright</a:t>
            </a:r>
            <a:b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</a:br>
            <a:r>
              <a:rPr lang="en-US" sz="2000" b="0" i="0" u="none" strike="noStrike" cap="none" baseline="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  <a:rtl val="0"/>
              </a:rPr>
              <a:t>Nick Baum</a:t>
            </a:r>
          </a:p>
        </p:txBody>
      </p:sp>
      <p:sp>
        <p:nvSpPr>
          <p:cNvPr id="129" name="Shape 129"/>
          <p:cNvSpPr/>
          <p:nvPr/>
        </p:nvSpPr>
        <p:spPr>
          <a:xfrm>
            <a:off x="942975" y="717950"/>
            <a:ext cx="4157700" cy="1682400"/>
          </a:xfrm>
          <a:prstGeom prst="rect">
            <a:avLst/>
          </a:prstGeom>
          <a:solidFill>
            <a:srgbClr val="FFFF00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We could consider using the Mighty Cracker Logo located in the Network Folder 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625875"/>
            <a:ext cx="73152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RAINBOW TABLE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1417637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/>
              <a:t>Can’t </a:t>
            </a:r>
            <a:r>
              <a:rPr lang="en-US" sz="22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store all possible hash/key combinations.</a:t>
            </a:r>
          </a:p>
          <a:p>
            <a:pPr marL="914400" marR="0" lvl="1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>
                <a:rtl val="0"/>
              </a:rPr>
              <a:t>16 character key = 10^40th combinations</a:t>
            </a:r>
          </a:p>
          <a:p>
            <a:pPr marL="914400" marR="0" lvl="1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>
                <a:rtl val="0"/>
              </a:rPr>
              <a:t>10^50th atoms on earth</a:t>
            </a:r>
          </a:p>
          <a:p>
            <a:pPr marL="457200" marR="0" lvl="0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Rainbow tables</a:t>
            </a:r>
          </a:p>
          <a:p>
            <a:pPr marL="914400" marR="0" lvl="1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>
                <a:rtl val="0"/>
              </a:rPr>
              <a:t>R</a:t>
            </a:r>
            <a:r>
              <a:rPr lang="en-US" sz="22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educed storage</a:t>
            </a:r>
            <a:r>
              <a:rPr lang="en-US" sz="2200" dirty="0">
                <a:rtl val="0"/>
              </a:rPr>
              <a:t>.</a:t>
            </a:r>
          </a:p>
          <a:p>
            <a:pPr marL="914400" marR="0" lvl="1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 smtClean="0">
                <a:rtl val="0"/>
              </a:rPr>
              <a:t>More computation.</a:t>
            </a:r>
            <a:endParaRPr lang="en-US" sz="2200" dirty="0">
              <a:rtl val="0"/>
            </a:endParaRPr>
          </a:p>
          <a:p>
            <a:pPr marL="914400" marR="0" lvl="1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Storage can still be immense.</a:t>
            </a:r>
          </a:p>
          <a:p>
            <a:pPr marL="457200" marR="0" lvl="0" indent="-3556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90909"/>
              <a:buFont typeface="Arial"/>
              <a:buChar char="•"/>
            </a:pPr>
            <a:r>
              <a:rPr lang="en-US" sz="2200" dirty="0"/>
              <a:t>F</a:t>
            </a:r>
            <a:r>
              <a:rPr lang="en-US" sz="22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ar faster than other methods.</a:t>
            </a:r>
          </a:p>
          <a:p>
            <a:pPr marL="520700" marR="0" lvl="0" indent="-3429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</a:pPr>
            <a:endParaRPr sz="2200" b="0" i="0" u="none" strike="noStrike" cap="none" baseline="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RAINBOW TABLE (HOW IT WORKS</a:t>
            </a:r>
            <a:r>
              <a:rPr lang="en-US" sz="3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)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165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ymbol"/>
              <a:buNone/>
            </a:pPr>
            <a:r>
              <a:rPr lang="en-US" sz="2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Tables are generated by repeated use of hash and reduce functions.</a:t>
            </a:r>
          </a:p>
          <a:p>
            <a:pPr marL="165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200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87" y="2285319"/>
            <a:ext cx="8809423" cy="394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RAINBOW TABLE (HOW IT WORKS)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4475" y="1333827"/>
            <a:ext cx="2998874" cy="45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4382655" cy="37338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Store only the initial key and final hash of each row.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Middle part is easily 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reproducible.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Storage requirements divided by the width of the table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.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9767"/>
            <a:ext cx="9144001" cy="5143500"/>
          </a:xfrm>
          <a:prstGeom prst="rect">
            <a:avLst/>
          </a:prstGeom>
        </p:spPr>
      </p:pic>
      <p:sp>
        <p:nvSpPr>
          <p:cNvPr id="4" name="Shape 203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GUI DEMO</a:t>
            </a:r>
          </a:p>
        </p:txBody>
      </p:sp>
    </p:spTree>
    <p:extLst>
      <p:ext uri="{BB962C8B-B14F-4D97-AF65-F5344CB8AC3E}">
        <p14:creationId xmlns:p14="http://schemas.microsoft.com/office/powerpoint/2010/main" val="238234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GUI DEMO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1327727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165100" lvl="0" indent="0">
              <a:lnSpc>
                <a:spcPct val="150000"/>
              </a:lnSpc>
              <a:buClr>
                <a:schemeClr val="accent1"/>
              </a:buClr>
              <a:buSzPct val="25000"/>
              <a:buNone/>
            </a:pPr>
            <a:r>
              <a:rPr lang="en-US" sz="2600" dirty="0" smtClean="0"/>
              <a:t>*</a:t>
            </a:r>
            <a:r>
              <a:rPr lang="en-US" sz="2600" dirty="0"/>
              <a:t>^n1gh7^m4r3^*[*123*]</a:t>
            </a:r>
          </a:p>
          <a:p>
            <a:pPr marL="165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None/>
            </a:pPr>
            <a:endParaRPr lang="en-US" dirty="0" smtClean="0"/>
          </a:p>
          <a:p>
            <a:pPr marL="5080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</a:pPr>
            <a:r>
              <a:rPr lang="en-US" dirty="0" smtClean="0"/>
              <a:t>Stolen in 2009 data breach</a:t>
            </a:r>
          </a:p>
          <a:p>
            <a:pPr marL="5080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</a:pPr>
            <a:r>
              <a:rPr lang="en-US" dirty="0" smtClean="0"/>
              <a:t>Don’t reuse passwords.</a:t>
            </a:r>
            <a:endParaRPr dirty="0"/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62" y="3650675"/>
            <a:ext cx="8610476" cy="26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DEVELOPMENT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Requires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Python 2.7.</a:t>
            </a:r>
            <a:r>
              <a:rPr lang="en-US" dirty="0">
                <a:rtl val="0"/>
              </a:rPr>
              <a:t>X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GUI Requires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wxPython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Pycharm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Linux, OSX 10.6+, Windows 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7+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Git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39000" y="381000"/>
            <a:ext cx="1625699" cy="162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6839" y="338137"/>
            <a:ext cx="1668600" cy="16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50850" y="3660592"/>
            <a:ext cx="1625699" cy="1951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3166100"/>
            <a:ext cx="2561174" cy="256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4800" y="3450800"/>
            <a:ext cx="2122576" cy="212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Clr>
                <a:schemeClr val="lt1"/>
              </a:buClr>
              <a:buSzPct val="25000"/>
              <a:buFont typeface="Cabin"/>
              <a:buNone/>
            </a:pPr>
            <a:r>
              <a:rPr lang="en-US">
                <a:rtl val="0"/>
              </a:rPr>
              <a:t>WHY USE PYTHON?</a:t>
            </a:r>
          </a:p>
        </p:txBody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♥ 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People love Python 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♥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Easy to learn the basics and get 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going.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Something new compared to what we have 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learned.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C/C++, Java, C#, Haskell,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OCaml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, </a:t>
            </a:r>
            <a:r>
              <a:rPr lang="en-US" dirty="0"/>
              <a:t>MySQL, Perl</a:t>
            </a:r>
          </a:p>
          <a:p>
            <a:pPr marL="8001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Clr>
                <a:schemeClr val="lt1"/>
              </a:buClr>
              <a:buSzPct val="25000"/>
              <a:buFont typeface="Cabin"/>
              <a:buNone/>
            </a:pPr>
            <a:r>
              <a:rPr lang="en-US">
                <a:rtl val="0"/>
              </a:rPr>
              <a:t>CHALLENGES</a:t>
            </a:r>
          </a:p>
        </p:txBody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Global Interpreter Lock (GIL) in Python</a:t>
            </a:r>
          </a:p>
          <a:p>
            <a:pPr marL="914400" marR="0" lvl="1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Threads Run Serially, Not in Parallel</a:t>
            </a:r>
          </a:p>
          <a:p>
            <a:pPr marL="914400" marR="0" lvl="1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Caused many issues for networking</a:t>
            </a:r>
          </a:p>
          <a:p>
            <a:pPr marL="914400" marR="0" lvl="1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Solution was Python’s multiprocessing library</a:t>
            </a: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Pickling</a:t>
            </a:r>
          </a:p>
          <a:p>
            <a:pPr marL="914400" marR="0" lvl="1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wxPython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objects are not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pickleable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			</a:t>
            </a:r>
          </a:p>
          <a:p>
            <a:pPr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598250" y="274625"/>
            <a:ext cx="7859999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CHALLENGES  CONTINUED</a:t>
            </a:r>
          </a:p>
        </p:txBody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Windows support</a:t>
            </a:r>
          </a:p>
          <a:p>
            <a:pPr marL="914400" lvl="1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manager conflicts</a:t>
            </a:r>
          </a:p>
          <a:p>
            <a:pPr marL="914400" lvl="1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fork vs. spawn processes</a:t>
            </a:r>
          </a:p>
          <a:p>
            <a:pPr lvl="2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pickling issues</a:t>
            </a:r>
          </a:p>
          <a:p>
            <a:pPr marL="457200" lvl="0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Graphics Library</a:t>
            </a:r>
          </a:p>
          <a:p>
            <a:pPr marL="914400" lvl="1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Tkinter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- can’t handle complicated layouts</a:t>
            </a:r>
          </a:p>
          <a:p>
            <a:pPr marL="914400" lvl="1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Solution was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wxPython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library</a:t>
            </a:r>
          </a:p>
          <a:p>
            <a:pPr marL="457200" lvl="0" indent="-355600" rtl="0">
              <a:lnSpc>
                <a:spcPct val="13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</a:rPr>
              <a:t>Everyone knows “a little” python</a:t>
            </a:r>
          </a:p>
          <a:p>
            <a:pPr marL="939800" marR="0" lvl="1" indent="-342900" algn="l" rtl="0">
              <a:lnSpc>
                <a:spcPct val="13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70000"/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</a:rPr>
              <a:t>In-depth help was hard to find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FUTURE PLANS</a:t>
            </a:r>
          </a:p>
        </p:txBody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Crash recovery</a:t>
            </a:r>
          </a:p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“Pause” ability</a:t>
            </a:r>
          </a:p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GPU Support</a:t>
            </a:r>
          </a:p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Real-time Client Monitoring System for Server</a:t>
            </a:r>
          </a:p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Re-Implement in C++</a:t>
            </a:r>
          </a:p>
          <a:p>
            <a:pPr marL="4445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More algorithms</a:t>
            </a:r>
          </a:p>
          <a:p>
            <a:pPr marL="9017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LM (Windows ME and before)</a:t>
            </a:r>
          </a:p>
          <a:p>
            <a:pPr marL="9017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NTLM (Windows XP → 8.1)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/>
              <a:t>Password Security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Password security is important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.</a:t>
            </a:r>
            <a:endParaRPr lang="en-US" dirty="0"/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Users</a:t>
            </a:r>
          </a:p>
          <a:p>
            <a:pPr marL="857250" lvl="1" indent="-35560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SzPct val="100000"/>
              <a:buFont typeface="Arial"/>
              <a:buChar char="•"/>
            </a:pPr>
            <a:r>
              <a:rPr lang="en-US" dirty="0" smtClean="0"/>
              <a:t>W</a:t>
            </a:r>
            <a:r>
              <a:rPr lang="en-US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eak </a:t>
            </a:r>
            <a:r>
              <a:rPr lang="en-US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and/or reused </a:t>
            </a:r>
            <a:r>
              <a:rPr lang="en-US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passwords</a:t>
            </a:r>
          </a:p>
          <a:p>
            <a:pPr marL="457200" indent="-355600">
              <a:lnSpc>
                <a:spcPct val="150000"/>
              </a:lnSpc>
              <a:spcAft>
                <a:spcPts val="500"/>
              </a:spcAft>
              <a:buFont typeface="Arial"/>
              <a:buChar char="•"/>
            </a:pPr>
            <a:r>
              <a:rPr lang="en-US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Dev</a:t>
            </a:r>
            <a:r>
              <a:rPr lang="en-US" dirty="0" smtClean="0"/>
              <a:t>elopers</a:t>
            </a:r>
            <a:r>
              <a:rPr lang="en-US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and Admins</a:t>
            </a:r>
            <a:endParaRPr lang="en-US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8001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Font typeface="Arial"/>
              <a:buChar char="•"/>
            </a:pPr>
            <a:r>
              <a:rPr lang="en-US" dirty="0"/>
              <a:t>C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hoose insecure storage algorithms.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Mighty Cracker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Show r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eal world impact of poor password security.</a:t>
            </a:r>
          </a:p>
          <a:p>
            <a:pPr marL="5080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5080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  <a:rtl val="0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DEFEATING THE MIGHTY CRACKER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6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Strong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storage algorithms</a:t>
            </a:r>
          </a:p>
          <a:p>
            <a:pPr marL="914400" lvl="1" indent="-355600" rtl="0">
              <a:lnSpc>
                <a:spcPct val="16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bcrypt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,</a:t>
            </a:r>
            <a:r>
              <a:rPr lang="en-US" dirty="0"/>
              <a:t>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scrypt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lvl="0" indent="-355600" rtl="0">
              <a:lnSpc>
                <a:spcPct val="16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Use long (12+ character) random passwords</a:t>
            </a:r>
            <a:b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dirty="0"/>
              <a:t>Don’t reuse passwords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/>
            </a:r>
            <a:b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Two </a:t>
            </a:r>
            <a:r>
              <a:rPr lang="en-US" dirty="0"/>
              <a:t>factor authentication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</a:p>
          <a:p>
            <a:pPr marL="457200" lvl="0" indent="-355600" rtl="0">
              <a:lnSpc>
                <a:spcPct val="16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Password manager</a:t>
            </a:r>
          </a:p>
          <a:p>
            <a:pPr marL="914400" lvl="1" indent="-355600" rtl="0">
              <a:lnSpc>
                <a:spcPct val="16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KeyFree</a:t>
            </a:r>
            <a:r>
              <a:rPr lang="en-US" dirty="0"/>
              <a:t>,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LastPass</a:t>
            </a:r>
            <a:r>
              <a:rPr lang="en-US" dirty="0"/>
              <a:t>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Thank You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Ruben </a:t>
            </a: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Gamboa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Jim Ward</a:t>
            </a: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StackOverflow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The Internet</a:t>
            </a:r>
          </a:p>
          <a:p>
            <a:pPr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QUESTIONS? 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3429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References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/>
              <a:t>GRC’s Password Haystack - https://</a:t>
            </a:r>
            <a:r>
              <a:rPr lang="en-US" sz="1400" dirty="0" err="1"/>
              <a:t>www.grc.com</a:t>
            </a:r>
            <a:r>
              <a:rPr lang="en-US" sz="1400" dirty="0"/>
              <a:t>/</a:t>
            </a:r>
            <a:r>
              <a:rPr lang="en-US" sz="1400" dirty="0" err="1"/>
              <a:t>haystack.htm</a:t>
            </a:r>
            <a:endParaRPr lang="en-US" sz="1400" dirty="0"/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"Rainbow table1" by 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Dake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- 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Dake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. Licensed under CC BY-SA 2.5 via Wikimedia Commons - https://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commons.wikimedia.org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/wiki/File:Rainbow_table1.svg#/media/File:Rainbow_table1.svg</a:t>
            </a: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http://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media.idownloadblog.com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wp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-content/uploads/2013/06/OS-X-Mavericks-logo-full-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size.jpg</a:t>
            </a:r>
            <a:endParaRPr lang="en-US" sz="14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http://th03.deviantart.net/fs70/PRE/f/2012/312/7/3/microsoft___windows_8_logo_by_n_studios_2-d5keldy.png</a:t>
            </a: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https://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thinkboxly.files.wordpress.com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/2012/04/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linux_logo.png</a:t>
            </a:r>
            <a:endParaRPr lang="en-US" sz="14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http://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astroleaks.lamost.org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wp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-content/uploads/2012/03/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Logo_Python.png</a:t>
            </a:r>
            <a:endParaRPr lang="en-US" sz="14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http://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blog.jetbrains.com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wp</a:t>
            </a:r>
            <a:r>
              <a:rPr lang="en-US" sz="14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-content/uploads/2014/02/</a:t>
            </a:r>
            <a:r>
              <a:rPr lang="en-US" sz="14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pycharm_logo_square.jpg</a:t>
            </a:r>
            <a:endParaRPr lang="en-US" sz="14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OVERVIEW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We made a hash cracker.</a:t>
            </a:r>
          </a:p>
          <a:p>
            <a:pPr marL="457200" lvl="0" indent="-355600" rtl="0"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Passwords are stored as hashes to protect them from intruders.</a:t>
            </a:r>
          </a:p>
          <a:p>
            <a:pPr marL="457200" lvl="0" indent="-355600" rtl="0"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Our program uses several methods to ‘crack’ those hashes.</a:t>
            </a:r>
          </a:p>
          <a:p>
            <a:pPr marL="457200" lvl="0" indent="-355600" rtl="0"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 smtClean="0"/>
              <a:t>Networking</a:t>
            </a:r>
          </a:p>
          <a:p>
            <a:pPr marL="857250" lvl="1" indent="-355600">
              <a:spcBef>
                <a:spcPts val="0"/>
              </a:spcBef>
              <a:buSzPct val="100000"/>
              <a:buFont typeface="Arial"/>
              <a:buChar char="•"/>
            </a:pPr>
            <a:r>
              <a:rPr lang="en-US" dirty="0" smtClean="0"/>
              <a:t>Spread </a:t>
            </a:r>
            <a:r>
              <a:rPr lang="en-US" dirty="0"/>
              <a:t>work to multiple </a:t>
            </a:r>
            <a:r>
              <a:rPr lang="en-US" dirty="0" smtClean="0"/>
              <a:t>machines.</a:t>
            </a:r>
          </a:p>
          <a:p>
            <a:pPr marL="457200" indent="-355600">
              <a:buFont typeface="Arial"/>
              <a:buChar char="•"/>
            </a:pPr>
            <a:r>
              <a:rPr lang="en-US" dirty="0" smtClean="0"/>
              <a:t>Cross </a:t>
            </a:r>
            <a:r>
              <a:rPr lang="en-US" dirty="0"/>
              <a:t>Platform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OTHER HASH CRACKING PRODUCTS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Hashcat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Cain and </a:t>
            </a: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Abel</a:t>
            </a:r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John 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the Ripper</a:t>
            </a:r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THC-Hydra</a:t>
            </a:r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Ophcrack</a:t>
            </a:r>
            <a:endParaRPr lang="en-US" sz="2000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Font typeface="Arial"/>
              <a:buChar char="•"/>
            </a:pPr>
            <a:endParaRPr dirty="0"/>
          </a:p>
          <a:p>
            <a:pPr marL="457200" marR="0" lvl="0" indent="-3556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Network support is rare.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WHAT IS HASHING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A way to encode a password to help protect it.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>
                <a:rtl val="0"/>
              </a:rPr>
              <a:t>A</a:t>
            </a: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 mathematical one-way function. </a:t>
            </a:r>
          </a:p>
          <a:p>
            <a:pPr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dirty="0">
              <a:rtl val="0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MD5 </a:t>
            </a:r>
            <a:r>
              <a:rPr lang="en-US" dirty="0">
                <a:rtl val="0"/>
              </a:rPr>
              <a:t>hash 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cf4ff726403b8a992fd43e09dd7b5717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SHA-256 hash</a:t>
            </a:r>
          </a:p>
          <a:p>
            <a:pPr marL="914400" marR="0" lvl="1" indent="-3302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15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951e689364c979cc3aa17e6b0022ce6e4d0e3200d1c22dd68492c172241e0623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SUPPORTED </a:t>
            </a: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HASHING ALGORITHMS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Current Algorithms</a:t>
            </a:r>
          </a:p>
          <a:p>
            <a:pPr marL="914400" marR="0" lvl="1" indent="-355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/>
              <a:t>MD5</a:t>
            </a:r>
          </a:p>
          <a:p>
            <a:pPr marL="939800" marR="0" lvl="1" indent="-3429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70000"/>
              <a:buFont typeface="Arial"/>
              <a:buChar char="•"/>
            </a:pPr>
            <a:r>
              <a:rPr lang="en-US" dirty="0"/>
              <a:t>SHA-1</a:t>
            </a:r>
          </a:p>
          <a:p>
            <a:pPr marL="914400" marR="0" lvl="1" indent="-355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SHA-224 </a:t>
            </a:r>
          </a:p>
          <a:p>
            <a:pPr marL="914400" marR="0" lvl="1" indent="-355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SHA-256 </a:t>
            </a:r>
          </a:p>
          <a:p>
            <a:pPr marL="939800" marR="0" lvl="1" indent="-3429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70000"/>
              <a:buFont typeface="Arial"/>
              <a:buChar char="•"/>
            </a:pPr>
            <a:r>
              <a:rPr lang="en-US" dirty="0">
                <a:rtl val="0"/>
              </a:rPr>
              <a:t>SHA-384</a:t>
            </a:r>
          </a:p>
          <a:p>
            <a:pPr marL="914400" marR="0" lvl="1" indent="-355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SHA-512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WAYS TO CRACK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1380845"/>
            <a:ext cx="7772400" cy="4829099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Cracking Modes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Single User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Network Mode</a:t>
            </a:r>
          </a:p>
          <a:p>
            <a:pPr marL="457200" marR="0" lvl="0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Methods of Cracking: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Brute Force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Dictionary</a:t>
            </a:r>
          </a:p>
          <a:p>
            <a:pPr marL="914400" marR="0" lvl="1" indent="-3556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Rainbow Table</a:t>
            </a:r>
          </a:p>
          <a:p>
            <a:pPr marL="800100" marR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Font typeface="Arial"/>
              <a:buChar char="•"/>
            </a:pPr>
            <a:r>
              <a:rPr lang="en-US" dirty="0">
                <a:rtl val="0"/>
              </a:rPr>
              <a:t>GUI or Console</a:t>
            </a:r>
          </a:p>
          <a:p>
            <a:pPr marR="0" lvl="0" indent="-34290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Font typeface="Arial"/>
              <a:buChar char="•"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  <a:rtl val="0"/>
              </a:rPr>
              <a:t>BRUTE FORCE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lvl="0" indent="-355600" rtl="0">
              <a:lnSpc>
                <a:spcPct val="200000"/>
              </a:lnSpc>
              <a:spcBef>
                <a:spcPts val="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>
                <a:rtl val="0"/>
              </a:rPr>
              <a:t>Systematically checking all possible keys until the correct one is found.</a:t>
            </a:r>
          </a:p>
          <a:p>
            <a:pPr marL="457200" lvl="0" indent="-355600" rtl="0">
              <a:lnSpc>
                <a:spcPct val="200000"/>
              </a:lnSpc>
              <a:spcBef>
                <a:spcPts val="70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>
                <a:rtl val="0"/>
              </a:rPr>
              <a:t>Worst case this would transverse the entire search space.</a:t>
            </a:r>
          </a:p>
          <a:p>
            <a:pPr marL="457200" lvl="0" indent="-355600" rtl="0">
              <a:lnSpc>
                <a:spcPct val="200000"/>
              </a:lnSpc>
              <a:spcBef>
                <a:spcPts val="700"/>
              </a:spcBef>
              <a:buClr>
                <a:srgbClr val="86CE24"/>
              </a:buClr>
              <a:buSzPct val="100000"/>
              <a:buFont typeface="Arial"/>
              <a:buChar char="•"/>
            </a:pPr>
            <a:r>
              <a:rPr lang="en-US" dirty="0">
                <a:rtl val="0"/>
              </a:rPr>
              <a:t>Slowest but will always find the solution if given enough time.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685800" y="274637"/>
            <a:ext cx="77724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DICTIONARY ATTACK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829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List of common passwords from leaks/hacks.</a:t>
            </a:r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Many people choose common passwords</a:t>
            </a:r>
          </a:p>
          <a:p>
            <a:pPr lvl="0" indent="-342900" rtl="0">
              <a:lnSpc>
                <a:spcPct val="115000"/>
              </a:lnSpc>
              <a:spcBef>
                <a:spcPts val="700"/>
              </a:spcBef>
              <a:buFont typeface="Arial"/>
              <a:buChar char="•"/>
            </a:pPr>
            <a:endParaRPr dirty="0"/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Written works of Shakespeare ~66,000 </a:t>
            </a:r>
            <a:r>
              <a:rPr lang="en-US" dirty="0" smtClean="0"/>
              <a:t>words</a:t>
            </a:r>
            <a:r>
              <a:rPr lang="en-US" dirty="0"/>
              <a:t>	</a:t>
            </a:r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Oxford English Dictionary ~290,000 words</a:t>
            </a:r>
          </a:p>
          <a:p>
            <a:pPr lvl="0" indent="-342900" rtl="0">
              <a:lnSpc>
                <a:spcPct val="115000"/>
              </a:lnSpc>
              <a:spcBef>
                <a:spcPts val="700"/>
              </a:spcBef>
              <a:buFont typeface="Arial"/>
              <a:buChar char="•"/>
            </a:pPr>
            <a:endParaRPr dirty="0"/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Small dictionary  </a:t>
            </a:r>
            <a:r>
              <a:rPr lang="en-US" dirty="0" smtClean="0"/>
              <a:t>=	  900,000 </a:t>
            </a:r>
            <a:r>
              <a:rPr lang="en-US" dirty="0"/>
              <a:t>words</a:t>
            </a:r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Medium dictionary = </a:t>
            </a:r>
            <a:r>
              <a:rPr lang="en-US" dirty="0" smtClean="0"/>
              <a:t> 14 million </a:t>
            </a:r>
            <a:r>
              <a:rPr lang="en-US" dirty="0"/>
              <a:t>words</a:t>
            </a:r>
          </a:p>
          <a:p>
            <a:pPr marL="457200" lvl="0" indent="-355600" rtl="0">
              <a:lnSpc>
                <a:spcPct val="115000"/>
              </a:lnSpc>
              <a:spcBef>
                <a:spcPts val="700"/>
              </a:spcBef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dirty="0"/>
              <a:t>Large dictionary = </a:t>
            </a:r>
            <a:r>
              <a:rPr lang="en-US" dirty="0" smtClean="0"/>
              <a:t>     1.2 billion words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Urban Pop">
  <a:themeElements>
    <a:clrScheme name="Urban Pop">
      <a:dk1>
        <a:srgbClr val="000000"/>
      </a:dk1>
      <a:lt1>
        <a:srgbClr val="FFFFFF"/>
      </a:lt1>
      <a:dk2>
        <a:srgbClr val="282828"/>
      </a:dk2>
      <a:lt2>
        <a:srgbClr val="D4D4D4"/>
      </a:lt2>
      <a:accent1>
        <a:srgbClr val="86CE24"/>
      </a:accent1>
      <a:accent2>
        <a:srgbClr val="00A2E6"/>
      </a:accent2>
      <a:accent3>
        <a:srgbClr val="FAC810"/>
      </a:accent3>
      <a:accent4>
        <a:srgbClr val="7D8F8C"/>
      </a:accent4>
      <a:accent5>
        <a:srgbClr val="D06B20"/>
      </a:accent5>
      <a:accent6>
        <a:srgbClr val="958B8B"/>
      </a:accent6>
      <a:hlink>
        <a:srgbClr val="FF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793</Words>
  <Application>Microsoft Macintosh PowerPoint</Application>
  <PresentationFormat>On-screen Show (4:3)</PresentationFormat>
  <Paragraphs>174</Paragraphs>
  <Slides>23</Slides>
  <Notes>22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Urban Pop</vt:lpstr>
      <vt:lpstr>MIGHTY CRACKER</vt:lpstr>
      <vt:lpstr>Password Security</vt:lpstr>
      <vt:lpstr>OVERVIEW</vt:lpstr>
      <vt:lpstr>OTHER HASH CRACKING PRODUCTS</vt:lpstr>
      <vt:lpstr>WHAT IS HASHING</vt:lpstr>
      <vt:lpstr>SUPPORTED HASHING ALGORITHMS</vt:lpstr>
      <vt:lpstr>WAYS TO CRACK</vt:lpstr>
      <vt:lpstr>BRUTE FORCE</vt:lpstr>
      <vt:lpstr>DICTIONARY ATTACK</vt:lpstr>
      <vt:lpstr>RAINBOW TABLE</vt:lpstr>
      <vt:lpstr>RAINBOW TABLE (HOW IT WORKS)</vt:lpstr>
      <vt:lpstr>RAINBOW TABLE (HOW IT WORKS)</vt:lpstr>
      <vt:lpstr>GUI DEMO</vt:lpstr>
      <vt:lpstr>GUI DEMO</vt:lpstr>
      <vt:lpstr>DEVELOPMENT</vt:lpstr>
      <vt:lpstr>WHY USE PYTHON?</vt:lpstr>
      <vt:lpstr>CHALLENGES</vt:lpstr>
      <vt:lpstr>CHALLENGES  CONTINUED</vt:lpstr>
      <vt:lpstr>FUTURE PLANS</vt:lpstr>
      <vt:lpstr>DEFEATING THE MIGHTY CRACKER</vt:lpstr>
      <vt:lpstr>Thank You</vt:lpstr>
      <vt:lpstr>QUESTIONS? 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MIGHTY CRACKER</dc:title>
  <cp:lastModifiedBy>Nick</cp:lastModifiedBy>
  <cp:revision>17</cp:revision>
  <dcterms:modified xsi:type="dcterms:W3CDTF">2015-05-02T15:32:28Z</dcterms:modified>
</cp:coreProperties>
</file>